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4660"/>
  </p:normalViewPr>
  <p:slideViewPr>
    <p:cSldViewPr snapToGrid="0" showGuides="1">
      <p:cViewPr varScale="1">
        <p:scale>
          <a:sx n="151" d="100"/>
          <a:sy n="151" d="100"/>
        </p:scale>
        <p:origin x="468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9544F-81C8-42AD-B8A4-3A47C679D521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71C56-E726-48B5-9AE6-634809C2D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866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exact</a:t>
            </a:r>
            <a:r>
              <a:rPr lang="en-US" baseline="0" dirty="0"/>
              <a:t> derivative is constant along the entire range.</a:t>
            </a:r>
          </a:p>
          <a:p>
            <a:r>
              <a:rPr lang="en-US" baseline="0" dirty="0"/>
              <a:t>The approximate integral is relatively accurate with some intervals over approximating but others under approximating.</a:t>
            </a:r>
          </a:p>
          <a:p>
            <a:r>
              <a:rPr lang="en-US" baseline="0" dirty="0"/>
              <a:t>The derivative however, is all over the place!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71C56-E726-48B5-9AE6-634809C2D1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71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interpolating function might</a:t>
            </a:r>
            <a:r>
              <a:rPr lang="en-US" baseline="0" dirty="0"/>
              <a:t> not look anything like the underlying function.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71C56-E726-48B5-9AE6-634809C2D1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151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Numerical Differentiation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AMSC/CMSC 460</a:t>
            </a:r>
          </a:p>
          <a:p>
            <a:r>
              <a:rPr lang="en-US" dirty="0"/>
              <a:t>Dr. Christopher Moakler</a:t>
            </a:r>
          </a:p>
        </p:txBody>
      </p:sp>
    </p:spTree>
    <p:extLst>
      <p:ext uri="{BB962C8B-B14F-4D97-AF65-F5344CB8AC3E}">
        <p14:creationId xmlns:p14="http://schemas.microsoft.com/office/powerpoint/2010/main" val="681724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difference formulae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know from elementary calculus that the derivative is given explicitly by,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Also recall the notation,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Taylor’s theorem tells us that,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twice differentiable,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′′(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49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3795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Two-Point Forward-Difference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Rearranging, we obtain,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′′(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is small, we can make the approximation,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This is known as the two-point forward-difference formula.</a:t>
                </a:r>
              </a:p>
              <a:p>
                <a:r>
                  <a:rPr lang="en-US" dirty="0"/>
                  <a:t>The name is hopefully obvious.</a:t>
                </a:r>
              </a:p>
              <a:p>
                <a:pPr lvl="1"/>
                <a:r>
                  <a:rPr lang="en-US" dirty="0"/>
                  <a:t>It uses two points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It looks ”forward” since it uses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You take a difference to compute it.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087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Two-Point Forward-Difference Formula error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typically treat 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/>
                  <a:t> as an error term.</a:t>
                </a:r>
              </a:p>
              <a:p>
                <a:r>
                  <a:rPr lang="en-US" dirty="0"/>
                  <a:t>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approaches 0, this will tend to 0.</a:t>
                </a:r>
              </a:p>
              <a:p>
                <a:r>
                  <a:rPr lang="en-US" dirty="0"/>
                  <a:t>There is one slight caveat here,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is changing, then so too might the constant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However,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US" dirty="0"/>
                  <a:t> is continuous, the constant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tends towards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so we can still ensure convergence to 0.</a:t>
                </a:r>
              </a:p>
              <a:p>
                <a:r>
                  <a:rPr lang="en-US" dirty="0"/>
                  <a:t>Since our error contains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 term, we say the formula is first order.</a:t>
                </a:r>
              </a:p>
              <a:p>
                <a:r>
                  <a:rPr lang="en-US" dirty="0"/>
                  <a:t>In general, if the error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we say that the function is an order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approximation.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2556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Two-Point Forward-Difference Formula error </a:t>
            </a:r>
            <a:r>
              <a:rPr lang="en-US" dirty="0" err="1"/>
              <a:t>cont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Why do we even care about the error term if it contains a second derivative?</a:t>
                </a:r>
              </a:p>
              <a:p>
                <a:r>
                  <a:rPr lang="en-US" dirty="0"/>
                  <a:t>If we don’t have the first derivative, why would we have the second derivative?</a:t>
                </a:r>
              </a:p>
              <a:p>
                <a:r>
                  <a:rPr lang="en-US" dirty="0"/>
                  <a:t>Well, it can be useful to know how the error scales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term is often the only parameter we can change, so it can be useful to know that halving it can halve our error.</a:t>
                </a:r>
              </a:p>
              <a:p>
                <a:r>
                  <a:rPr lang="en-US" dirty="0"/>
                  <a:t>It’s also useful to check your code with an example you know the right answer to.</a:t>
                </a:r>
              </a:p>
              <a:p>
                <a:r>
                  <a:rPr lang="en-US" dirty="0"/>
                  <a:t>That way you can calculate the error explicitly and make sure your code is working properly.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 r="-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4622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Two-Point Forward-Difference Formula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Approximate the derivative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formula is,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Plugging in values we get,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2.1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0.1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−0.2381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exact derivative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=−0.25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b="-9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144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Two-Point Forward-Difference Formula Example </a:t>
            </a:r>
            <a:r>
              <a:rPr lang="en-US" dirty="0" err="1"/>
              <a:t>cont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The error is thus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𝑒𝑟𝑟𝑜𝑟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=−0.2381−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−0.25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=0.0119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What is the expected error based on our error formula?</a:t>
                </a:r>
              </a:p>
              <a:p>
                <a:r>
                  <a:rPr lang="en-US" dirty="0"/>
                  <a:t>Well, the error formula is,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parameter must be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so the error is between,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0.1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(2.1)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𝑒𝑟𝑟𝑜𝑟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0.1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0.0108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𝑒𝑟𝑟𝑜𝑟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≤0.0125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This jives with our actual error.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1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964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Three-point centered-difference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Taylor’s Theorem tells us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three times differentiable,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and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′′′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Let’s subtract these two equations and rearrange it,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′′′(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49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622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Three-point centered-difference formula </a:t>
            </a:r>
            <a:r>
              <a:rPr lang="en-US" dirty="0" err="1"/>
              <a:t>cont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can use the Generalized Intermediate Value Theorem to write the equation as,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So, our approximation is,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This is a second order formula to approximate the derivative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Its name is also hopefully obvious.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6976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Three-point centered-difference formula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Approximate the derivative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=0.1</m:t>
                    </m:r>
                  </m:oMath>
                </a14:m>
                <a:r>
                  <a:rPr lang="en-US" dirty="0"/>
                  <a:t> using the three-point centered-difference formula.</a:t>
                </a:r>
              </a:p>
              <a:p>
                <a:r>
                  <a:rPr lang="en-US" dirty="0"/>
                  <a:t>The formula is,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Plugging in,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2.1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1.9</m:t>
                            </m:r>
                          </m:den>
                        </m:f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−0.2506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error is now only 0.0006!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r="-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692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 and Three-point formula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of these formulae are used widely by </a:t>
            </a:r>
            <a:r>
              <a:rPr lang="en-US" dirty="0" err="1"/>
              <a:t>computationalists</a:t>
            </a:r>
            <a:r>
              <a:rPr lang="en-US" dirty="0"/>
              <a:t>.</a:t>
            </a:r>
          </a:p>
          <a:p>
            <a:r>
              <a:rPr lang="en-US" dirty="0"/>
              <a:t>However, both of them break one of the main tenets of computation!</a:t>
            </a:r>
          </a:p>
          <a:p>
            <a:pPr lvl="1"/>
            <a:r>
              <a:rPr lang="en-US" dirty="0"/>
              <a:t>Don’t subtract nearly equal numbers.</a:t>
            </a:r>
          </a:p>
          <a:p>
            <a:r>
              <a:rPr lang="en-US" dirty="0"/>
              <a:t>Doing so can lead to loss of precision or issues that arise from rounding.</a:t>
            </a:r>
          </a:p>
          <a:p>
            <a:r>
              <a:rPr lang="en-US" dirty="0"/>
              <a:t>This can not be avoided.</a:t>
            </a:r>
          </a:p>
          <a:p>
            <a:r>
              <a:rPr lang="en-US" dirty="0"/>
              <a:t>Differentiation is inherently tricky for computers and can be incredibly unstable!</a:t>
            </a:r>
          </a:p>
        </p:txBody>
      </p:sp>
    </p:spTree>
    <p:extLst>
      <p:ext uri="{BB962C8B-B14F-4D97-AF65-F5344CB8AC3E}">
        <p14:creationId xmlns:p14="http://schemas.microsoft.com/office/powerpoint/2010/main" val="32119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derivative?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isn’t rhetorical.</a:t>
            </a:r>
          </a:p>
        </p:txBody>
      </p:sp>
    </p:spTree>
    <p:extLst>
      <p:ext uri="{BB962C8B-B14F-4D97-AF65-F5344CB8AC3E}">
        <p14:creationId xmlns:p14="http://schemas.microsoft.com/office/powerpoint/2010/main" val="1818715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 order derivative approximations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can apply the same basic approach to find higher order formulae or formulae for higher order derivatives.</a:t>
                </a:r>
              </a:p>
              <a:p>
                <a:pPr lvl="1"/>
                <a:r>
                  <a:rPr lang="en-US" dirty="0"/>
                  <a:t>Don’t confuse those two similar sounding terms.</a:t>
                </a:r>
              </a:p>
              <a:p>
                <a:r>
                  <a:rPr lang="en-US" dirty="0"/>
                  <a:t>For example, a three-point centered-difference formula for the second derivative is given by,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475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are a lot of formulae to approximate derivatives…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3427"/>
          <a:stretch/>
        </p:blipFill>
        <p:spPr>
          <a:xfrm>
            <a:off x="1382710" y="2052917"/>
            <a:ext cx="3449639" cy="45797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51" y="2052918"/>
            <a:ext cx="3953337" cy="45797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85447" y="6406855"/>
            <a:ext cx="1040006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Hoffman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510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curious result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3312" y="2052918"/>
                <a:ext cx="8946541" cy="461458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we approximate the derivative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/>
                  <a:t>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with the two- or three-point formulae, we expect the error to steadily decrease as we decrease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Let’s take a look.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Weird, right?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2052918"/>
                <a:ext cx="8946541" cy="4614582"/>
              </a:xfrm>
              <a:blipFill>
                <a:blip r:embed="rId2"/>
                <a:stretch>
                  <a:fillRect l="-341" t="-793" r="-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004" y="3429000"/>
            <a:ext cx="8417991" cy="26856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98000" y="6114615"/>
            <a:ext cx="1040006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Sauer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621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 off error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Why does the error start to go back up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is made very small?</a:t>
                </a:r>
              </a:p>
              <a:p>
                <a:r>
                  <a:rPr lang="en-US" dirty="0"/>
                  <a:t>We are subtracting numbers that are nearly equal.</a:t>
                </a:r>
              </a:p>
              <a:p>
                <a:r>
                  <a:rPr lang="en-US" dirty="0"/>
                  <a:t>This leads to loss of precision which is made worse when we divide by the very small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More rigorously,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𝑎𝑛𝑎𝑙𝑦𝑡𝑖𝑐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𝑛𝑢𝑚𝑒𝑟𝑖𝑐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𝑓𝑙𝑜𝑎𝑡𝑖𝑛𝑔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𝑓𝑙𝑜𝑎𝑡𝑖𝑛𝑔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𝑛𝑢𝑚𝑒𝑟𝑖𝑐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𝑟𝑜𝑢𝑛𝑑𝑖𝑛𝑔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𝑒𝑟𝑟𝑜𝑟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 b="-1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547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 off error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8398" y="2052918"/>
                <a:ext cx="9461456" cy="4195481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The total error in our calculation comes from truncation, rounding error, and the error in our approximation.</a:t>
                </a:r>
              </a:p>
              <a:p>
                <a:r>
                  <a:rPr lang="en-US" dirty="0"/>
                  <a:t>The rounding error is bounded by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𝑚𝑎𝑐h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𝑚𝑎𝑐h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error as a function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is bounded by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′′′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𝑚𝑎𝑐h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If we make the approximation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|≈|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′′′(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)|</m:t>
                    </m:r>
                  </m:oMath>
                </a14:m>
                <a:r>
                  <a:rPr lang="en-US" dirty="0"/>
                  <a:t> we can find the minimum of the error by solving,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𝑚𝑎𝑐h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The solution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𝑚𝑎𝑐h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8398" y="2052918"/>
                <a:ext cx="9461456" cy="4195481"/>
              </a:xfrm>
              <a:blipFill>
                <a:blip r:embed="rId2"/>
                <a:stretch>
                  <a:fillRect l="-258" t="-2180" r="-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8287" y="3429596"/>
            <a:ext cx="2883569" cy="30184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360150" y="6448069"/>
            <a:ext cx="1040006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Sauer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992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Richardson Extrapolation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we have an order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formula,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that approximates some quantity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where C is approximately constant over some range of h, we can improve the order of the approximation.</a:t>
                </a:r>
              </a:p>
              <a:p>
                <a:r>
                  <a:rPr lang="en-US" dirty="0"/>
                  <a:t>We do this using Richardson Extrapolation,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This gives a formula that is, at least, of order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This is one way to generate the large table of derivative approximations I showed before.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49" t="-872" b="-1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79130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Multivariable Derivative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We’ve only looked at functions of a single variable so far.</a:t>
                </a:r>
              </a:p>
              <a:p>
                <a:r>
                  <a:rPr lang="en-US" dirty="0"/>
                  <a:t>These sorts of functions are incredibly common.</a:t>
                </a:r>
              </a:p>
              <a:p>
                <a:r>
                  <a:rPr lang="en-US" dirty="0"/>
                  <a:t>However, we are sometimes interested in differentiating functions of multiple variables.</a:t>
                </a:r>
              </a:p>
              <a:p>
                <a:r>
                  <a:rPr lang="en-US" dirty="0"/>
                  <a:t>If we want to find the derivative </a:t>
                </a:r>
                <a:r>
                  <a:rPr lang="en-US" dirty="0" err="1"/>
                  <a:t>wrt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of a multivariable function we can simply use,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dirty="0"/>
                  <a:t>Similarly for the y derivative.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 r="-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8017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 Derivative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instead we want to approximate the mixed derivative of a multivariable function we can use,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and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49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63883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 Derivative Approximation </a:t>
            </a:r>
            <a:r>
              <a:rPr lang="en-US" dirty="0" err="1"/>
              <a:t>cont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3312" y="2052918"/>
                <a:ext cx="10288588" cy="4195481"/>
              </a:xfrm>
            </p:spPr>
            <p:txBody>
              <a:bodyPr/>
              <a:lstStyle/>
              <a:p>
                <a:r>
                  <a:rPr lang="en-US" dirty="0"/>
                  <a:t>All together now!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Simplifying a bit,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You often see this notated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1,1</m:t>
                              </m:r>
                            </m:sub>
                          </m:sSub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1,−1</m:t>
                              </m:r>
                            </m:sub>
                          </m:sSub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−1,1</m:t>
                              </m:r>
                            </m:sub>
                          </m:sSub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−1,−1</m:t>
                              </m:r>
                            </m:sub>
                          </m:sSub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error of this approximation is proportional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2052918"/>
                <a:ext cx="10288588" cy="4195481"/>
              </a:xfrm>
              <a:blipFill>
                <a:blip r:embed="rId2"/>
                <a:stretch>
                  <a:fillRect l="-296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4317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use derivatives?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physical formulae call for derivatives.</a:t>
            </a:r>
          </a:p>
          <a:p>
            <a:r>
              <a:rPr lang="en-US" dirty="0"/>
              <a:t>We are often interested in rates of change on their own merit.</a:t>
            </a:r>
          </a:p>
          <a:p>
            <a:r>
              <a:rPr lang="en-US" dirty="0"/>
              <a:t>We will need to approximate derivatives with computers when we study ODEs.</a:t>
            </a:r>
          </a:p>
          <a:p>
            <a:r>
              <a:rPr lang="en-US" dirty="0"/>
              <a:t>Edge detection can be accomplished by taking the gradient of an image.</a:t>
            </a:r>
          </a:p>
        </p:txBody>
      </p:sp>
      <p:pic>
        <p:nvPicPr>
          <p:cNvPr id="1026" name="Picture 2" descr="https://miro.medium.com/max/1132/1*XAgKINgc2c2gNa2nV3zbN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996" y="4091915"/>
            <a:ext cx="3402639" cy="235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12838" y="6442502"/>
            <a:ext cx="417295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https://towardsdatascience.com/canny-edge-detection-step-by-step-in-python-computer-vision-b49c3a2d8123</a:t>
            </a:r>
          </a:p>
        </p:txBody>
      </p:sp>
    </p:spTree>
    <p:extLst>
      <p:ext uri="{BB962C8B-B14F-4D97-AF65-F5344CB8AC3E}">
        <p14:creationId xmlns:p14="http://schemas.microsoft.com/office/powerpoint/2010/main" val="36101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385" y="2728735"/>
            <a:ext cx="9404723" cy="1400530"/>
          </a:xfrm>
        </p:spPr>
        <p:txBody>
          <a:bodyPr/>
          <a:lstStyle/>
          <a:p>
            <a:r>
              <a:rPr lang="en-US" dirty="0"/>
              <a:t>What’s harder? Taking a Derivative or an Integral?</a:t>
            </a:r>
          </a:p>
        </p:txBody>
      </p:sp>
    </p:spTree>
    <p:extLst>
      <p:ext uri="{BB962C8B-B14F-4D97-AF65-F5344CB8AC3E}">
        <p14:creationId xmlns:p14="http://schemas.microsoft.com/office/powerpoint/2010/main" val="2670862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Differentiation vs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436" y="1846438"/>
            <a:ext cx="6621128" cy="46084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34400" y="6404229"/>
            <a:ext cx="1040006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Hoffman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867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Differentiation vs Numerical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general, numerical integration is much easier than numerical differentiation.</a:t>
            </a:r>
          </a:p>
          <a:p>
            <a:r>
              <a:rPr lang="en-US" dirty="0"/>
              <a:t>As we will see, numerical differentiation is subject to instability and errors that can not be reliably avoided. </a:t>
            </a:r>
          </a:p>
          <a:p>
            <a:r>
              <a:rPr lang="en-US" dirty="0"/>
              <a:t>However, we still often need to compute derivatives anyway so we’re stuck with it. </a:t>
            </a:r>
          </a:p>
        </p:txBody>
      </p:sp>
    </p:spTree>
    <p:extLst>
      <p:ext uri="{BB962C8B-B14F-4D97-AF65-F5344CB8AC3E}">
        <p14:creationId xmlns:p14="http://schemas.microsoft.com/office/powerpoint/2010/main" val="1548463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approximate a derivative?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098211" cy="4195481"/>
          </a:xfrm>
        </p:spPr>
        <p:txBody>
          <a:bodyPr/>
          <a:lstStyle/>
          <a:p>
            <a:r>
              <a:rPr lang="en-US" dirty="0"/>
              <a:t>First, we need to know what information is available to us.</a:t>
            </a:r>
          </a:p>
          <a:p>
            <a:r>
              <a:rPr lang="en-US" dirty="0"/>
              <a:t>If we have a closed form equation for the function, we can ideally perform the differentiation explicitly.</a:t>
            </a:r>
          </a:p>
          <a:p>
            <a:pPr lvl="1"/>
            <a:r>
              <a:rPr lang="en-US" dirty="0"/>
              <a:t>We might also be able to use a symbolic differentiation application to do this for us.</a:t>
            </a:r>
          </a:p>
          <a:p>
            <a:r>
              <a:rPr lang="en-US" dirty="0"/>
              <a:t>However, we often only have access to a small subset of data points.</a:t>
            </a:r>
          </a:p>
          <a:p>
            <a:pPr lvl="1"/>
            <a:r>
              <a:rPr lang="en-US" dirty="0"/>
              <a:t>These might be tabulated data or the results of long costly computer simulations.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We can interpolate a polynomial.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We can use a finite difference formula.</a:t>
            </a:r>
          </a:p>
        </p:txBody>
      </p:sp>
    </p:spTree>
    <p:extLst>
      <p:ext uri="{BB962C8B-B14F-4D97-AF65-F5344CB8AC3E}">
        <p14:creationId xmlns:p14="http://schemas.microsoft.com/office/powerpoint/2010/main" val="33432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interpolation to approximate a derivative.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we have a polynomial that interpolates or otherwise approximates a function or data, we can take the derivative of that polynomial.</a:t>
                </a:r>
              </a:p>
              <a:p>
                <a:r>
                  <a:rPr lang="en-US" dirty="0"/>
                  <a:t>That is, if we have polynomial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that approximates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r>
                  <a:rPr lang="en-US" dirty="0"/>
                  <a:t>we can approximate the derivative as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We can also use this with non-polynomial functions that approximate a function of interest.</a:t>
                </a:r>
              </a:p>
              <a:p>
                <a:pPr lvl="1"/>
                <a:r>
                  <a:rPr lang="en-US" dirty="0"/>
                  <a:t>We might get these non-polynomial functions from a least squares fit.</a:t>
                </a:r>
              </a:p>
              <a:p>
                <a:r>
                  <a:rPr lang="en-US" dirty="0"/>
                  <a:t>What issues might we run into with this approach?</a:t>
                </a:r>
              </a:p>
              <a:p>
                <a:pPr algn="ctr"/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49" t="-872" r="-8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62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04389" cy="1400530"/>
          </a:xfrm>
        </p:spPr>
        <p:txBody>
          <a:bodyPr/>
          <a:lstStyle/>
          <a:p>
            <a:r>
              <a:rPr lang="en-US" dirty="0"/>
              <a:t>Example of polynomial interpolation for numerical differentiation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33725" y="2235994"/>
            <a:ext cx="4886325" cy="38290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59650" y="6140013"/>
            <a:ext cx="1040006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Sauer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0133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1017</TotalTime>
  <Words>3089</Words>
  <Application>Microsoft Office PowerPoint</Application>
  <PresentationFormat>Widescreen</PresentationFormat>
  <Paragraphs>191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Cambria Math</vt:lpstr>
      <vt:lpstr>Century Gothic</vt:lpstr>
      <vt:lpstr>Wingdings 3</vt:lpstr>
      <vt:lpstr>Ion</vt:lpstr>
      <vt:lpstr>Numerical Differentiation</vt:lpstr>
      <vt:lpstr>What is a derivative?</vt:lpstr>
      <vt:lpstr>Why do we use derivatives?</vt:lpstr>
      <vt:lpstr>What’s harder? Taking a Derivative or an Integral?</vt:lpstr>
      <vt:lpstr>Differentiation vs Integration</vt:lpstr>
      <vt:lpstr>Numerical Differentiation vs Numerical Integration</vt:lpstr>
      <vt:lpstr>How can we approximate a derivative?</vt:lpstr>
      <vt:lpstr>Polynomial interpolation to approximate a derivative.</vt:lpstr>
      <vt:lpstr>Example of polynomial interpolation for numerical differentiation</vt:lpstr>
      <vt:lpstr>Finite difference formulae</vt:lpstr>
      <vt:lpstr>Two-Point Forward-Difference Formula</vt:lpstr>
      <vt:lpstr>Two-Point Forward-Difference Formula error</vt:lpstr>
      <vt:lpstr>Two-Point Forward-Difference Formula error cont</vt:lpstr>
      <vt:lpstr>Two-Point Forward-Difference Formula Example</vt:lpstr>
      <vt:lpstr>Two-Point Forward-Difference Formula Example cont</vt:lpstr>
      <vt:lpstr>Three-point centered-difference formula</vt:lpstr>
      <vt:lpstr>Three-point centered-difference formula cont</vt:lpstr>
      <vt:lpstr>Three-point centered-difference formula Example</vt:lpstr>
      <vt:lpstr>Two- and Three-point formula Error</vt:lpstr>
      <vt:lpstr>Higher order derivative approximations</vt:lpstr>
      <vt:lpstr>There are a lot of formulae to approximate derivatives…</vt:lpstr>
      <vt:lpstr>A curious result</vt:lpstr>
      <vt:lpstr>Round off error</vt:lpstr>
      <vt:lpstr>Round off error</vt:lpstr>
      <vt:lpstr>Richardson Extrapolation</vt:lpstr>
      <vt:lpstr>Multivariable Derivative Approximation</vt:lpstr>
      <vt:lpstr>Mixed Derivative Approximation</vt:lpstr>
      <vt:lpstr>Mixed Derivative Approximation cont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Numerical Differentiaion</dc:title>
  <dc:creator>Christopher Moakler</dc:creator>
  <cp:lastModifiedBy>Christopher John Moakler</cp:lastModifiedBy>
  <cp:revision>24</cp:revision>
  <dcterms:created xsi:type="dcterms:W3CDTF">2022-03-31T03:56:57Z</dcterms:created>
  <dcterms:modified xsi:type="dcterms:W3CDTF">2022-11-15T08:18:55Z</dcterms:modified>
</cp:coreProperties>
</file>